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11" r:id="rId4"/>
    <p:sldMasterId id="2147483712" r:id="rId5"/>
    <p:sldMasterId id="2147483713" r:id="rId6"/>
    <p:sldMasterId id="2147483714" r:id="rId7"/>
    <p:sldMasterId id="214748371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</p:sldIdLst>
  <p:sldSz cy="13716000" cx="24384000"/>
  <p:notesSz cx="6858000" cy="9144000"/>
  <p:embeddedFontLst>
    <p:embeddedFont>
      <p:font typeface="Roboto"/>
      <p:regular r:id="rId69"/>
      <p:bold r:id="rId70"/>
      <p:italic r:id="rId71"/>
      <p:boldItalic r:id="rId72"/>
    </p:embeddedFont>
    <p:embeddedFont>
      <p:font typeface="Helvetica Neue"/>
      <p:regular r:id="rId73"/>
      <p:bold r:id="rId74"/>
      <p:italic r:id="rId75"/>
      <p:boldItalic r:id="rId76"/>
    </p:embeddedFont>
    <p:embeddedFont>
      <p:font typeface="Roboto Light"/>
      <p:regular r:id="rId77"/>
      <p:bold r:id="rId78"/>
      <p:italic r:id="rId79"/>
      <p:boldItalic r:id="rId80"/>
    </p:embeddedFont>
    <p:embeddedFont>
      <p:font typeface="Helvetica Neue Light"/>
      <p:regular r:id="rId81"/>
      <p:bold r:id="rId82"/>
      <p:italic r:id="rId83"/>
      <p:boldItalic r:id="rId84"/>
    </p:embeddedFont>
    <p:embeddedFont>
      <p:font typeface="Gill Sans"/>
      <p:regular r:id="rId85"/>
      <p:bold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1E8407-2488-44F8-B309-16813D00A4D9}">
  <a:tblStyle styleId="{4D1E8407-2488-44F8-B309-16813D00A4D9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  <a:tblStyle styleId="{B4D7F35D-DAFD-4AB1-AD4D-51D0889DB0CA}" styleName="Table_1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HelveticaNeueLight-boldItalic.fntdata"/><Relationship Id="rId83" Type="http://schemas.openxmlformats.org/officeDocument/2006/relationships/font" Target="fonts/HelveticaNeueLight-italic.fntdata"/><Relationship Id="rId42" Type="http://schemas.openxmlformats.org/officeDocument/2006/relationships/slide" Target="slides/slide33.xml"/><Relationship Id="rId86" Type="http://schemas.openxmlformats.org/officeDocument/2006/relationships/font" Target="fonts/GillSans-bold.fntdata"/><Relationship Id="rId41" Type="http://schemas.openxmlformats.org/officeDocument/2006/relationships/slide" Target="slides/slide32.xml"/><Relationship Id="rId85" Type="http://schemas.openxmlformats.org/officeDocument/2006/relationships/font" Target="fonts/GillSans-regular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RobotoLight-boldItalic.fntdata"/><Relationship Id="rId82" Type="http://schemas.openxmlformats.org/officeDocument/2006/relationships/font" Target="fonts/HelveticaNeueLight-bold.fntdata"/><Relationship Id="rId81" Type="http://schemas.openxmlformats.org/officeDocument/2006/relationships/font" Target="fonts/HelveticaNeueLight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HelveticaNeue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2.xml"/><Relationship Id="rId75" Type="http://schemas.openxmlformats.org/officeDocument/2006/relationships/font" Target="fonts/HelveticaNeue-italic.fntdata"/><Relationship Id="rId30" Type="http://schemas.openxmlformats.org/officeDocument/2006/relationships/slide" Target="slides/slide21.xml"/><Relationship Id="rId74" Type="http://schemas.openxmlformats.org/officeDocument/2006/relationships/font" Target="fonts/HelveticaNeue-bold.fntdata"/><Relationship Id="rId33" Type="http://schemas.openxmlformats.org/officeDocument/2006/relationships/slide" Target="slides/slide24.xml"/><Relationship Id="rId77" Type="http://schemas.openxmlformats.org/officeDocument/2006/relationships/font" Target="fonts/RobotoLight-regular.fntdata"/><Relationship Id="rId32" Type="http://schemas.openxmlformats.org/officeDocument/2006/relationships/slide" Target="slides/slide23.xml"/><Relationship Id="rId76" Type="http://schemas.openxmlformats.org/officeDocument/2006/relationships/font" Target="fonts/HelveticaNeue-boldItalic.fntdata"/><Relationship Id="rId35" Type="http://schemas.openxmlformats.org/officeDocument/2006/relationships/slide" Target="slides/slide26.xml"/><Relationship Id="rId79" Type="http://schemas.openxmlformats.org/officeDocument/2006/relationships/font" Target="fonts/RobotoLight-italic.fntdata"/><Relationship Id="rId34" Type="http://schemas.openxmlformats.org/officeDocument/2006/relationships/slide" Target="slides/slide25.xml"/><Relationship Id="rId78" Type="http://schemas.openxmlformats.org/officeDocument/2006/relationships/font" Target="fonts/RobotoLight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5b547eaf_0_1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15b547eaf_0_1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5cca2756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5cca2756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5cca2756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5cca2756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5cca2756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5cca2756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5cca2756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5cca2756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5cca2756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5cca2756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5cca2756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5cca2756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5cca2756_0_7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5cca2756_0_7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5cca2756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5cca2756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5cca2756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5cca2756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5b547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5b547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5cca2756_0_7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5cca2756_0_7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5cca275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5cca275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5cca2756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5cca2756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5cca2756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c5cca2756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5cca2756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c5cca2756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5cca2756_0_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c5cca2756_0_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5cca2756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c5cca2756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5cca2756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c5cca2756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5cca2756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c5cca2756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5cca2756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c5cca2756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5cca2756_0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c5cca2756_0_3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5cca2756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c5cca2756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5cca2756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c5cca2756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5cca2756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c5cca2756_0_3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5cca2756_0_3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c5cca2756_0_3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5cca2756_0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c5cca2756_0_4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5cca2756_0_4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c5cca2756_0_4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c5cca2756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c5cca2756_0_4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5cca275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5cca275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5cca2756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c5cca275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5cca27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5cca27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5cca275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5cca2756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c5cca2756_0_6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g2c5cca2756_0_6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5cca2756_0_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g2c5cca2756_0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5cca2756_0_6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g2c5cca2756_0_6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5cca2756_0_6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g2c5cca2756_0_6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5cca275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g2c5cca275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5cca2756_0_6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g2c5cca2756_0_6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5cca2756_0_6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" name="Google Shape;725;g2c5cca2756_0_6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5cca2756_0_6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1" name="Google Shape;731;g2c5cca2756_0_6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c5cca2756_0_6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g2c5cca2756_0_6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c5cca2756_0_7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c5cca2756_0_7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5cca2756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5cca2756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5cca2756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5cca2756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957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957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957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957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957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i="0" sz="3200" u="none" cap="none" strike="noStrike">
                <a:solidFill>
                  <a:srgbClr val="000000"/>
                </a:solidFill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✓"/>
              <a:defRPr i="0" sz="6400" u="none" cap="none" strike="noStrike">
                <a:solidFill>
                  <a:srgbClr val="000000"/>
                </a:solidFill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5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✓"/>
              <a:defRPr i="0" sz="6400" u="none" cap="none" strike="noStrike">
                <a:solidFill>
                  <a:srgbClr val="000000"/>
                </a:solidFill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i="0" sz="9000" u="none" cap="none" strike="noStrike">
                <a:solidFill>
                  <a:srgbClr val="000000"/>
                </a:solidFill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Char char="•"/>
              <a:defRPr i="0" sz="5600" u="none" cap="none" strike="noStrike">
                <a:solidFill>
                  <a:srgbClr val="000000"/>
                </a:solidFill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Char char="-"/>
              <a:defRPr i="0" sz="5000" u="none" cap="none" strike="noStrike">
                <a:solidFill>
                  <a:srgbClr val="000000"/>
                </a:solidFill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Char char="•"/>
              <a:defRPr i="0" sz="5000" u="none" cap="none" strike="noStrike">
                <a:solidFill>
                  <a:srgbClr val="000000"/>
                </a:solidFill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Char char="•"/>
              <a:defRPr i="0" sz="5000" u="none" cap="none" strike="noStrike">
                <a:solidFill>
                  <a:srgbClr val="000000"/>
                </a:solidFill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Char char="•"/>
              <a:defRPr i="0" sz="5000" u="none" cap="none" strike="noStrike">
                <a:solidFill>
                  <a:srgbClr val="000000"/>
                </a:solidFill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12750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1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>
            <a:off x="4833937" y="7090171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2" type="sldNum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1" type="body"/>
          </p:nvPr>
        </p:nvSpPr>
        <p:spPr>
          <a:xfrm>
            <a:off x="1321221" y="4253507"/>
            <a:ext cx="21550500" cy="83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7874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17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-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17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17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17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11985674" y="11479113"/>
            <a:ext cx="399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600" lIns="53600" spcFirstLastPara="1" rIns="53600" wrap="square" tIns="536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type="title"/>
          </p:nvPr>
        </p:nvSpPr>
        <p:spPr>
          <a:xfrm>
            <a:off x="-21836" y="357186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" type="body"/>
          </p:nvPr>
        </p:nvSpPr>
        <p:spPr>
          <a:xfrm>
            <a:off x="480559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81915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81915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81915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81915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11953133" y="13019485"/>
            <a:ext cx="459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1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4833935" y="357186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4833935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819150" lvl="1" marL="914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819150" lvl="2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819150" lvl="3" marL="1828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819150" lvl="4" marL="2286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Helvetica Neue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11953133" y="13019485"/>
            <a:ext cx="459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1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None/>
              <a:defRPr b="0" i="0" sz="1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4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71" name="Google Shape;171;p44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83" name="Google Shape;183;p47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0" name="Google Shape;190;p49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1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98" name="Google Shape;198;p51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9" name="Google Shape;199;p51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00" name="Google Shape;200;p5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203" name="Google Shape;203;p5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/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▪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✓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None/>
              <a:defRPr b="0" i="0" sz="1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 Light"/>
              <a:buNone/>
              <a:defRPr i="0" sz="4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i="0" sz="6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4833937" y="2303858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56"/>
          <p:cNvSpPr txBox="1"/>
          <p:nvPr>
            <p:ph idx="1" type="body"/>
          </p:nvPr>
        </p:nvSpPr>
        <p:spPr>
          <a:xfrm>
            <a:off x="4833937" y="7072311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56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7"/>
          <p:cNvSpPr txBox="1"/>
          <p:nvPr>
            <p:ph idx="1" type="body"/>
          </p:nvPr>
        </p:nvSpPr>
        <p:spPr>
          <a:xfrm>
            <a:off x="480560" y="3893342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8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p58"/>
          <p:cNvSpPr txBox="1"/>
          <p:nvPr>
            <p:ph idx="1" type="body"/>
          </p:nvPr>
        </p:nvSpPr>
        <p:spPr>
          <a:xfrm>
            <a:off x="4833937" y="3893342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type="title"/>
          </p:nvPr>
        </p:nvSpPr>
        <p:spPr>
          <a:xfrm>
            <a:off x="4833937" y="2303858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idx="1" type="body"/>
          </p:nvPr>
        </p:nvSpPr>
        <p:spPr>
          <a:xfrm>
            <a:off x="4833937" y="7072311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0"/>
          <p:cNvSpPr/>
          <p:nvPr>
            <p:ph idx="2" type="pic"/>
          </p:nvPr>
        </p:nvSpPr>
        <p:spPr>
          <a:xfrm>
            <a:off x="5307210" y="892967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p60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4833937" y="4536280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12495609" y="892967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4387453" y="892967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4387453" y="6697264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64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957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957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957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957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957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None/>
              <a:defRPr b="0" i="0" sz="1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4387453" y="1785936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6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6" name="Google Shape;256;p66"/>
          <p:cNvSpPr/>
          <p:nvPr>
            <p:ph idx="3" type="pic"/>
          </p:nvPr>
        </p:nvSpPr>
        <p:spPr>
          <a:xfrm>
            <a:off x="12504353" y="1250155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6"/>
          <p:cNvSpPr/>
          <p:nvPr>
            <p:ph idx="4" type="pic"/>
          </p:nvPr>
        </p:nvSpPr>
        <p:spPr>
          <a:xfrm>
            <a:off x="4387453" y="1250155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67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67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4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4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4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4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4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68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None/>
              <a:defRPr b="0" i="0" sz="1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Roboto"/>
              <a:buNone/>
              <a:defRPr b="1" i="0" sz="8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▪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✓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Roboto"/>
              <a:buChar char="•"/>
              <a:defRPr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350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1321221" y="4253507"/>
            <a:ext cx="21550500" cy="83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7874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175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-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175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17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175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Gill Sans"/>
              <a:buChar char="•"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787400" lvl="5" marL="2743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787400" lvl="6" marL="320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787400" lvl="7" marL="3657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787400" lvl="8" marL="4114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Gill Sans"/>
              <a:buChar char="•"/>
              <a:defRPr b="0" i="0" sz="5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11985674" y="11479113"/>
            <a:ext cx="399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600" lIns="53600" spcFirstLastPara="1" rIns="53600" wrap="square" tIns="536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/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5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55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55"/>
          <p:cNvSpPr txBox="1"/>
          <p:nvPr>
            <p:ph idx="12" type="sldNum"/>
          </p:nvPr>
        </p:nvSpPr>
        <p:spPr>
          <a:xfrm>
            <a:off x="11935814" y="13010553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kMMbW96nMW8" TargetMode="External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gjirQijvt74" TargetMode="External"/><Relationship Id="rId4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pqKeXkhFA3I" TargetMode="External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Dr4kf1Em1M0" TargetMode="External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MtDMn1tc_Q4" TargetMode="External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unki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hyperlink" Target="https://research.googleblog.com/2016/09/a-neural-network-for-machine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play.google.com/store/apps/details?id=com.fitnow.loseit&amp;hl=e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hyperlink" Target="https://www.autodraw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hyperlink" Target="https://ml-showcase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4Sm922Xp5N4" TargetMode="External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TOFF5RnuJsM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9"/>
          <p:cNvSpPr txBox="1"/>
          <p:nvPr>
            <p:ph type="title"/>
          </p:nvPr>
        </p:nvSpPr>
        <p:spPr>
          <a:xfrm>
            <a:off x="1261025" y="3273649"/>
            <a:ext cx="21861900" cy="3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Introduction 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69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Venelin Valkov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Plovdiv University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2018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8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8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Image Understanding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963" y="2152950"/>
            <a:ext cx="19128333" cy="1075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336" name="Google Shape;33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702" y="479282"/>
            <a:ext cx="15570200" cy="1273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38.pdf" id="342" name="Google Shape;34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348" name="Google Shape;34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420" y="2025575"/>
            <a:ext cx="20583160" cy="96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81"/>
          <p:cNvSpPr/>
          <p:nvPr/>
        </p:nvSpPr>
        <p:spPr>
          <a:xfrm>
            <a:off x="9272455" y="12752046"/>
            <a:ext cx="14023341" cy="904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https://devblogs.nvidia.com/parallelforall/page/5/</a:t>
            </a:r>
            <a:endParaRPr/>
          </a:p>
        </p:txBody>
      </p:sp>
      <p:sp>
        <p:nvSpPr>
          <p:cNvPr id="350" name="Google Shape;350;p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2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2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Self Driving Cars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ow Deep Learning Will Accelerate Self-Driving Cars - See more at: http://blogs.nvidia.com/blog/2015/02/24/deep-learning-drive/#sthash.KtKe6hxp.dpuf" id="357" name="Google Shape;357;p82" title="Deep Learning:   Technology behind self-driving C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800" y="2331675"/>
            <a:ext cx="14250400" cy="106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3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3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Generating Faces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ogressive Growing of GANs for Improved Quality, Stability, and Variation. Please find full research paper here:&#10;&#10;http://research.nvidia.com/sites/default/files/pubs/2017-10_Progressive-Growing-of/karras2017gan-paper.pdf&#10;&#10;Please subscribe :&#10;https://www.youtube.com/channel/UCeWHYBo4QQ6oPi_LPzTqvtg?sub_confirmation=1" id="364" name="Google Shape;364;p83" title="Imaginary Celebrities || Fake Celebrities Dreamed Up by AI|| Progressive GA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975" y="2253162"/>
            <a:ext cx="14018275" cy="105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4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4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Generating Code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x2code: Generating Code from a Graphical User Interface Screenshot&#10;&#10;Paper available at:&#10;https://arxiv.org/abs/1705.07962&#10;&#10;Official research page:&#10;https://uizard.io/research#pix2code&#10;&#10;Datasets available at:&#10;https://github.com/tonybeltramelli/pix2code&#10;&#10;Music generated with AI from Jukedeck - create your own at http://jukedeck.com" id="371" name="Google Shape;371;p84" title="pix2cod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638" y="2152950"/>
            <a:ext cx="14280716" cy="1071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5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Style Transfer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Used VGG16 model for image style transfer&#10;&#10;Audio Credit-&#10;Prelude No. 18 by Chris Zabriskie is licensed under a Creative Commons Attribution licence (https://creativecommons.org/licenses/by/4.0/) &#10;Source: http://chriszabriskie.com/preludes/ &#10;Artist: http://chriszabriskie.com/" id="378" name="Google Shape;378;p85" title="Computer Generated Art- Neural Net Style Transf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488" y="2143388"/>
            <a:ext cx="14311016" cy="1073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6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6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Grasping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UC Berkeley AUTOLAB&#10;http://bit.ly/AUTOLAB&#10;&#10;Dex-Net 2.0: Deep Learning to Plan Robust Grasps with Synthetic Point&#10;&#10;Clouds and Analytic Grasp Metrics. Jeffrey Mahler, Jacky Liang,&#10;Sherdil Niyaz, Michael Laskey, Richard Doan, Xinyu Liu, Juan Aparicio&#10;Ojea, Ken Goldberg UC Berkeley&#10;&#10;Contact: Ken Goldberg, goldberg@berkeley.edu Jeff Mahler, jmahler@berkeley.edu&#10;&#10;Paper Draft:&#10;https://arxiv.org/abs/1703.09312&#10;&#10;To Appear: Robotics: Science and Systems (RSS) Conference, MIT, July 2017&#10;&#10;To reduce data collection time for deep learning of robust robotic&#10;grasp plans, we explore training from a synthetic dataset of 6.7&#10;million point clouds, grasps, and robust analytic grasp metrics&#10;generated from thousands of 3D models from Dex-Net 1.0 in randomized poses on a table. We use the resulting dataset, Dex-Net 2.0, to train a Grasp Quality Convolutional Neural Network (GQ-CNN) model that rapidly classifies grasps as robust from depth images and the position, angle, and height of the gripper above a table. Experiments with over 1,000 trials on an ABB YuMi comparing grasp planning methods on singulated objects suggest that a GQ-CNN trained with only synthetic data from Dex-Net 2.0 can be used to plan grasps in 0.8s with a success rate of 93% on eight known objects with adversarial geometry and is 3x faster than registering point clouds to a precomputed dataset of objects and indexing grasps. The GQ-CNN is also the highest performing method on a dataset of ten novel household objects, achieving 99% precision on test objects.&#10;&#10;Video by Adriel Olmos, CITRIS Media &#10;http://bit.ly/2qkECr8&#10;&#10;CITRIS and the Banatao Institute&#10;http://bit.ly/2qTM2EL" id="385" name="Google Shape;385;p86" title="DexNet 2.0: 99% Precision Grasp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088" y="2152950"/>
            <a:ext cx="14220083" cy="1066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7"/>
          <p:cNvSpPr txBox="1"/>
          <p:nvPr>
            <p:ph type="title"/>
          </p:nvPr>
        </p:nvSpPr>
        <p:spPr>
          <a:xfrm>
            <a:off x="-21836" y="3293963"/>
            <a:ext cx="24427671" cy="7128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2600"/>
              <a:t>Is ML really useful?</a:t>
            </a:r>
            <a:endParaRPr/>
          </a:p>
        </p:txBody>
      </p:sp>
      <p:sp>
        <p:nvSpPr>
          <p:cNvPr id="391" name="Google Shape;391;p87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0"/>
          <p:cNvSpPr txBox="1"/>
          <p:nvPr>
            <p:ph type="title"/>
          </p:nvPr>
        </p:nvSpPr>
        <p:spPr>
          <a:xfrm>
            <a:off x="4833937" y="439684"/>
            <a:ext cx="14716200" cy="4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Acknowledgements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70"/>
          <p:cNvSpPr txBox="1"/>
          <p:nvPr>
            <p:ph idx="1" type="body"/>
          </p:nvPr>
        </p:nvSpPr>
        <p:spPr>
          <a:xfrm>
            <a:off x="4833937" y="6063312"/>
            <a:ext cx="147162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These slides are heavily based on the excellent course “Deep Learning Zero to All”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Sung Kim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https://github.com/hunkim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70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396" name="Google Shape;39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69" y="3144951"/>
            <a:ext cx="23256462" cy="7426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88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Google Neural Machine Translation (Sep 2016)</a:t>
            </a:r>
            <a:endParaRPr/>
          </a:p>
        </p:txBody>
      </p:sp>
      <p:pic>
        <p:nvPicPr>
          <p:cNvPr descr="pasted-image.png" id="403" name="Google Shape;40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547" y="2971140"/>
            <a:ext cx="18396722" cy="1069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89"/>
          <p:cNvSpPr txBox="1"/>
          <p:nvPr/>
        </p:nvSpPr>
        <p:spPr>
          <a:xfrm>
            <a:off x="13691350" y="11733225"/>
            <a:ext cx="141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[Reference] "A Neural Network for Machine Translation, at Production Scale", </a:t>
            </a:r>
            <a:r>
              <a:rPr lang="en-US" sz="2400" u="sng">
                <a:solidFill>
                  <a:srgbClr val="6611CC"/>
                </a:solidFill>
                <a:highlight>
                  <a:srgbClr val="FFFFFF"/>
                </a:highlight>
                <a:hlinkClick r:id="rId4"/>
              </a:rPr>
              <a:t>https://research.googleblog.com/2016/09/a-neural-network-for-machine.html</a:t>
            </a:r>
            <a:endParaRPr sz="2400"/>
          </a:p>
        </p:txBody>
      </p:sp>
      <p:sp>
        <p:nvSpPr>
          <p:cNvPr id="405" name="Google Shape;405;p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0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475" y="1705438"/>
            <a:ext cx="18977052" cy="103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91"/>
          <p:cNvPicPr preferRelativeResize="0"/>
          <p:nvPr/>
        </p:nvPicPr>
        <p:blipFill rotWithShape="1">
          <a:blip r:embed="rId3">
            <a:alphaModFix/>
          </a:blip>
          <a:srcRect b="1737" l="0" r="0" t="1727"/>
          <a:stretch/>
        </p:blipFill>
        <p:spPr>
          <a:xfrm>
            <a:off x="2703475" y="1705438"/>
            <a:ext cx="18977053" cy="103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22" name="Google Shape;42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150" y="1022350"/>
            <a:ext cx="15887700" cy="116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2"/>
          <p:cNvSpPr/>
          <p:nvPr/>
        </p:nvSpPr>
        <p:spPr>
          <a:xfrm>
            <a:off x="987469" y="12916839"/>
            <a:ext cx="23450551" cy="904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https://play.google.com/store/apps/details?id=com.baidu.research.talktype&amp;hl=en</a:t>
            </a:r>
            <a:endParaRPr/>
          </a:p>
        </p:txBody>
      </p:sp>
      <p:sp>
        <p:nvSpPr>
          <p:cNvPr id="424" name="Google Shape;424;p92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29" name="Google Shape;4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450" y="1403350"/>
            <a:ext cx="13373099" cy="10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93"/>
          <p:cNvSpPr txBox="1"/>
          <p:nvPr/>
        </p:nvSpPr>
        <p:spPr>
          <a:xfrm>
            <a:off x="14678100" y="11908850"/>
            <a:ext cx="1056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6611CC"/>
                </a:solidFill>
                <a:highlight>
                  <a:srgbClr val="FFFFFF"/>
                </a:highlight>
                <a:hlinkClick r:id="rId4"/>
              </a:rPr>
              <a:t>https://play.google.com/store/apps/details?id=com.fitnow.loseit&amp;hl=en</a:t>
            </a:r>
            <a:endParaRPr sz="2400"/>
          </a:p>
        </p:txBody>
      </p:sp>
      <p:sp>
        <p:nvSpPr>
          <p:cNvPr id="431" name="Google Shape;431;p93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jpeg" id="436" name="Google Shape;43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2711450"/>
            <a:ext cx="12801600" cy="108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94"/>
          <p:cNvSpPr txBox="1"/>
          <p:nvPr>
            <p:ph type="title"/>
          </p:nvPr>
        </p:nvSpPr>
        <p:spPr>
          <a:xfrm>
            <a:off x="-21836" y="-241300"/>
            <a:ext cx="24427671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Smart Reply: Promising results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Seen 78%, Used 31.9%</a:t>
            </a:r>
            <a:endParaRPr/>
          </a:p>
        </p:txBody>
      </p:sp>
      <p:sp>
        <p:nvSpPr>
          <p:cNvPr id="438" name="Google Shape;438;p94"/>
          <p:cNvSpPr/>
          <p:nvPr/>
        </p:nvSpPr>
        <p:spPr>
          <a:xfrm>
            <a:off x="18670548" y="13212763"/>
            <a:ext cx="5686502" cy="396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http://www.kdd.org/kdd2016/papers/files/Paper_1069.pdf</a:t>
            </a:r>
            <a:endParaRPr/>
          </a:p>
        </p:txBody>
      </p:sp>
      <p:sp>
        <p:nvSpPr>
          <p:cNvPr id="439" name="Google Shape;439;p94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433" y="406400"/>
            <a:ext cx="18237128" cy="1290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95"/>
          <p:cNvSpPr txBox="1"/>
          <p:nvPr/>
        </p:nvSpPr>
        <p:spPr>
          <a:xfrm>
            <a:off x="19230867" y="12879800"/>
            <a:ext cx="5762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4"/>
              </a:rPr>
              <a:t>https://www.autodraw.com/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446" name="Google Shape;446;p9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</p:spPr>
        <p:txBody>
          <a:bodyPr anchorCtr="0" anchor="t" bIns="71400" lIns="71400" spcFirstLastPara="1" rIns="71400" wrap="square" tIns="714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51" name="Google Shape;45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2346" y="-211336"/>
            <a:ext cx="189192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6"/>
          <p:cNvSpPr/>
          <p:nvPr/>
        </p:nvSpPr>
        <p:spPr>
          <a:xfrm>
            <a:off x="6235585" y="13034962"/>
            <a:ext cx="18135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https://www.cbinsights.com/blog/deep-learning-ai-startups-market-map-company-list/</a:t>
            </a:r>
            <a:endParaRPr/>
          </a:p>
        </p:txBody>
      </p:sp>
      <p:sp>
        <p:nvSpPr>
          <p:cNvPr id="453" name="Google Shape;453;p96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458" name="Google Shape;45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300" y="7382315"/>
            <a:ext cx="8676660" cy="4529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459" name="Google Shape;45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7828" y="6718551"/>
            <a:ext cx="8676661" cy="5856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460" name="Google Shape;460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300" y="1817373"/>
            <a:ext cx="8676660" cy="3590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461" name="Google Shape;461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16171" y="1917324"/>
            <a:ext cx="11048676" cy="40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97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9375" y="4304250"/>
            <a:ext cx="5107500" cy="51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575" y="1515575"/>
            <a:ext cx="10684850" cy="10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908" y="4278300"/>
            <a:ext cx="14660865" cy="90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98"/>
          <p:cNvSpPr txBox="1"/>
          <p:nvPr>
            <p:ph type="title"/>
          </p:nvPr>
        </p:nvSpPr>
        <p:spPr>
          <a:xfrm>
            <a:off x="1150800" y="908552"/>
            <a:ext cx="22082400" cy="25719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Goals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98"/>
          <p:cNvSpPr txBox="1"/>
          <p:nvPr>
            <p:ph idx="1" type="body"/>
          </p:nvPr>
        </p:nvSpPr>
        <p:spPr>
          <a:xfrm>
            <a:off x="1269133" y="3628935"/>
            <a:ext cx="21550500" cy="65823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1016000" lvl="0" marL="1219200" rtl="0">
              <a:spcBef>
                <a:spcPts val="3200"/>
              </a:spcBef>
              <a:spcAft>
                <a:spcPts val="0"/>
              </a:spcAft>
              <a:buSzPts val="6400"/>
              <a:buFont typeface="Roboto"/>
              <a:buChar char="●"/>
            </a:pPr>
            <a:r>
              <a:rPr lang="en-US" sz="6400">
                <a:latin typeface="Roboto"/>
                <a:ea typeface="Roboto"/>
                <a:cs typeface="Roboto"/>
                <a:sym typeface="Roboto"/>
              </a:rPr>
              <a:t>Basic understanding of machine learning/deep learning</a:t>
            </a:r>
            <a:endParaRPr sz="6400">
              <a:latin typeface="Roboto"/>
              <a:ea typeface="Roboto"/>
              <a:cs typeface="Roboto"/>
              <a:sym typeface="Roboto"/>
            </a:endParaRPr>
          </a:p>
          <a:p>
            <a:pPr indent="-1016000" lvl="0" marL="1219200" rtl="0">
              <a:spcBef>
                <a:spcPts val="0"/>
              </a:spcBef>
              <a:spcAft>
                <a:spcPts val="0"/>
              </a:spcAft>
              <a:buSzPts val="6400"/>
              <a:buFont typeface="Roboto"/>
              <a:buChar char="●"/>
            </a:pPr>
            <a:r>
              <a:rPr lang="en-US" sz="6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 </a:t>
            </a:r>
            <a:r>
              <a:rPr lang="en-US" sz="6400">
                <a:latin typeface="Roboto"/>
                <a:ea typeface="Roboto"/>
                <a:cs typeface="Roboto"/>
                <a:sym typeface="Roboto"/>
              </a:rPr>
              <a:t>implementation skills </a:t>
            </a:r>
            <a:endParaRPr sz="6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Roboto"/>
              <a:ea typeface="Roboto"/>
              <a:cs typeface="Roboto"/>
              <a:sym typeface="Roboto"/>
            </a:endParaRPr>
          </a:p>
          <a:p>
            <a:pPr indent="-1016000" lvl="0" marL="1219200" rtl="0">
              <a:spcBef>
                <a:spcPts val="3200"/>
              </a:spcBef>
              <a:spcAft>
                <a:spcPts val="0"/>
              </a:spcAft>
              <a:buSzPts val="6400"/>
              <a:buFont typeface="Roboto"/>
              <a:buChar char="●"/>
            </a:pPr>
            <a:r>
              <a:rPr lang="en-US" sz="6400">
                <a:latin typeface="Roboto"/>
                <a:ea typeface="Roboto"/>
                <a:cs typeface="Roboto"/>
                <a:sym typeface="Roboto"/>
              </a:rPr>
              <a:t>Prerequisites</a:t>
            </a:r>
            <a:endParaRPr sz="6400">
              <a:latin typeface="Roboto"/>
              <a:ea typeface="Roboto"/>
              <a:cs typeface="Roboto"/>
              <a:sym typeface="Roboto"/>
            </a:endParaRPr>
          </a:p>
          <a:p>
            <a:pPr indent="-914400" lvl="0" marL="1219200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-"/>
            </a:pPr>
            <a:r>
              <a:rPr lang="en-US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 algebra + probability 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914400" lvl="0" marL="1219200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-"/>
            </a:pPr>
            <a:r>
              <a:rPr lang="en-US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 python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98"/>
          <p:cNvSpPr txBox="1"/>
          <p:nvPr/>
        </p:nvSpPr>
        <p:spPr>
          <a:xfrm>
            <a:off x="22186324" y="11518400"/>
            <a:ext cx="21975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from Oliver Caviglioli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9"/>
          <p:cNvSpPr txBox="1"/>
          <p:nvPr>
            <p:ph type="title"/>
          </p:nvPr>
        </p:nvSpPr>
        <p:spPr>
          <a:xfrm>
            <a:off x="-21900" y="7365111"/>
            <a:ext cx="24427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0"/>
              <a:t>What is Machine Learning?</a:t>
            </a:r>
            <a:endParaRPr sz="12600"/>
          </a:p>
        </p:txBody>
      </p:sp>
      <p:sp>
        <p:nvSpPr>
          <p:cNvPr id="477" name="Google Shape;477;p9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478" name="Google Shape;47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9725" y="2921889"/>
            <a:ext cx="4984550" cy="47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0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484" name="Google Shape;48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1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to eat for lunch?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490" name="Google Shape;49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2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to eat for lunch?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496" name="Google Shape;49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102"/>
          <p:cNvGrpSpPr/>
          <p:nvPr/>
        </p:nvGrpSpPr>
        <p:grpSpPr>
          <a:xfrm>
            <a:off x="3716156" y="5615878"/>
            <a:ext cx="2480904" cy="3436516"/>
            <a:chOff x="0" y="0"/>
            <a:chExt cx="2480904" cy="3436516"/>
          </a:xfrm>
        </p:grpSpPr>
        <p:pic>
          <p:nvPicPr>
            <p:cNvPr descr="Image" id="498" name="Google Shape;4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102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1300"/>
            </a:p>
          </p:txBody>
        </p:sp>
      </p:grpSp>
      <p:sp>
        <p:nvSpPr>
          <p:cNvPr id="500" name="Google Shape;500;p102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3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to eat for lunch?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06" name="Google Shape;50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103"/>
          <p:cNvGrpSpPr/>
          <p:nvPr/>
        </p:nvGrpSpPr>
        <p:grpSpPr>
          <a:xfrm>
            <a:off x="3716156" y="5615878"/>
            <a:ext cx="2480904" cy="3436516"/>
            <a:chOff x="0" y="0"/>
            <a:chExt cx="2480904" cy="3436516"/>
          </a:xfrm>
        </p:grpSpPr>
        <p:pic>
          <p:nvPicPr>
            <p:cNvPr descr="Image" id="508" name="Google Shape;508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10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1300"/>
            </a:p>
          </p:txBody>
        </p:sp>
      </p:grpSp>
      <p:grpSp>
        <p:nvGrpSpPr>
          <p:cNvPr id="510" name="Google Shape;510;p103"/>
          <p:cNvGrpSpPr/>
          <p:nvPr/>
        </p:nvGrpSpPr>
        <p:grpSpPr>
          <a:xfrm>
            <a:off x="17522634" y="5825006"/>
            <a:ext cx="3737152" cy="3108324"/>
            <a:chOff x="0" y="0"/>
            <a:chExt cx="3737152" cy="3108324"/>
          </a:xfrm>
        </p:grpSpPr>
        <p:pic>
          <p:nvPicPr>
            <p:cNvPr descr="Image" id="511" name="Google Shape;511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103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1300"/>
            </a:p>
          </p:txBody>
        </p:sp>
      </p:grpSp>
      <p:sp>
        <p:nvSpPr>
          <p:cNvPr id="513" name="Google Shape;513;p103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103"/>
          <p:cNvSpPr/>
          <p:nvPr/>
        </p:nvSpPr>
        <p:spPr>
          <a:xfrm>
            <a:off x="14351000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4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to dress?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20" name="Google Shape;52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104"/>
          <p:cNvGrpSpPr/>
          <p:nvPr/>
        </p:nvGrpSpPr>
        <p:grpSpPr>
          <a:xfrm>
            <a:off x="3716156" y="5615878"/>
            <a:ext cx="2480904" cy="3436516"/>
            <a:chOff x="0" y="0"/>
            <a:chExt cx="2480904" cy="3436516"/>
          </a:xfrm>
        </p:grpSpPr>
        <p:pic>
          <p:nvPicPr>
            <p:cNvPr descr="Image" id="522" name="Google Shape;522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10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1300"/>
            </a:p>
          </p:txBody>
        </p:sp>
      </p:grpSp>
      <p:sp>
        <p:nvSpPr>
          <p:cNvPr id="524" name="Google Shape;524;p104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25" name="Google Shape;525;p104"/>
          <p:cNvGrpSpPr/>
          <p:nvPr/>
        </p:nvGrpSpPr>
        <p:grpSpPr>
          <a:xfrm>
            <a:off x="14351000" y="5119372"/>
            <a:ext cx="6349797" cy="4266397"/>
            <a:chOff x="0" y="0"/>
            <a:chExt cx="6349797" cy="4266397"/>
          </a:xfrm>
        </p:grpSpPr>
        <p:sp>
          <p:nvSpPr>
            <p:cNvPr id="526" name="Google Shape;526;p104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27" name="Google Shape;527;p104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528" name="Google Shape;528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9" name="Google Shape;529;p104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400" lIns="71400" spcFirstLastPara="1" rIns="71400" wrap="square" tIns="7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1300"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5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is this picture?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35" name="Google Shape;5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105"/>
          <p:cNvGrpSpPr/>
          <p:nvPr/>
        </p:nvGrpSpPr>
        <p:grpSpPr>
          <a:xfrm>
            <a:off x="3110837" y="6102350"/>
            <a:ext cx="6666900" cy="2950044"/>
            <a:chOff x="-1" y="0"/>
            <a:chExt cx="6666900" cy="2950044"/>
          </a:xfrm>
        </p:grpSpPr>
        <p:sp>
          <p:nvSpPr>
            <p:cNvPr id="537" name="Google Shape;537;p105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538" name="Google Shape;538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105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1300"/>
            </a:p>
          </p:txBody>
        </p:sp>
      </p:grpSp>
      <p:grpSp>
        <p:nvGrpSpPr>
          <p:cNvPr id="540" name="Google Shape;540;p105"/>
          <p:cNvGrpSpPr/>
          <p:nvPr/>
        </p:nvGrpSpPr>
        <p:grpSpPr>
          <a:xfrm>
            <a:off x="14351000" y="6608750"/>
            <a:ext cx="5611948" cy="2443643"/>
            <a:chOff x="0" y="-12"/>
            <a:chExt cx="5611948" cy="2443643"/>
          </a:xfrm>
        </p:grpSpPr>
        <p:sp>
          <p:nvSpPr>
            <p:cNvPr id="541" name="Google Shape;541;p105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2" name="Google Shape;542;p105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-US" sz="91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1300"/>
            </a:p>
          </p:txBody>
        </p:sp>
        <p:sp>
          <p:nvSpPr>
            <p:cNvPr id="543" name="Google Shape;543;p105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130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6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91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is this number?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49" name="Google Shape;54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106"/>
          <p:cNvGrpSpPr/>
          <p:nvPr/>
        </p:nvGrpSpPr>
        <p:grpSpPr>
          <a:xfrm>
            <a:off x="14351000" y="6608762"/>
            <a:ext cx="5611948" cy="2443631"/>
            <a:chOff x="0" y="0"/>
            <a:chExt cx="5611948" cy="2443631"/>
          </a:xfrm>
        </p:grpSpPr>
        <p:sp>
          <p:nvSpPr>
            <p:cNvPr id="551" name="Google Shape;551;p10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" name="Google Shape;552;p106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-US" sz="91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1300"/>
            </a:p>
          </p:txBody>
        </p:sp>
        <p:sp>
          <p:nvSpPr>
            <p:cNvPr id="553" name="Google Shape;553;p10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1300"/>
            </a:p>
          </p:txBody>
        </p:sp>
      </p:grpSp>
      <p:sp>
        <p:nvSpPr>
          <p:cNvPr id="554" name="Google Shape;554;p106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106"/>
          <p:cNvSpPr txBox="1"/>
          <p:nvPr/>
        </p:nvSpPr>
        <p:spPr>
          <a:xfrm>
            <a:off x="3110837" y="8425994"/>
            <a:ext cx="3697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1300"/>
          </a:p>
        </p:txBody>
      </p:sp>
      <p:pic>
        <p:nvPicPr>
          <p:cNvPr descr="Image" id="556" name="Google Shape;55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732" y="5845175"/>
            <a:ext cx="2551331" cy="257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7"/>
          <p:cNvSpPr txBox="1"/>
          <p:nvPr>
            <p:ph type="title"/>
          </p:nvPr>
        </p:nvSpPr>
        <p:spPr>
          <a:xfrm>
            <a:off x="1151000" y="1529952"/>
            <a:ext cx="2208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Human Intelligence?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would be the grade if I study 4 hours?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62" name="Google Shape;56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934" y="4947317"/>
            <a:ext cx="6994034" cy="5977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107"/>
          <p:cNvGrpSpPr/>
          <p:nvPr/>
        </p:nvGrpSpPr>
        <p:grpSpPr>
          <a:xfrm>
            <a:off x="14351000" y="6608762"/>
            <a:ext cx="6769792" cy="2443631"/>
            <a:chOff x="0" y="0"/>
            <a:chExt cx="6769792" cy="2443631"/>
          </a:xfrm>
        </p:grpSpPr>
        <p:sp>
          <p:nvSpPr>
            <p:cNvPr id="564" name="Google Shape;564;p10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5" name="Google Shape;565;p107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-US" sz="91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1300"/>
            </a:p>
          </p:txBody>
        </p:sp>
        <p:sp>
          <p:nvSpPr>
            <p:cNvPr id="566" name="Google Shape;566;p107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1300"/>
            </a:p>
          </p:txBody>
        </p:sp>
      </p:grpSp>
      <p:grpSp>
        <p:nvGrpSpPr>
          <p:cNvPr id="567" name="Google Shape;567;p107"/>
          <p:cNvGrpSpPr/>
          <p:nvPr/>
        </p:nvGrpSpPr>
        <p:grpSpPr>
          <a:xfrm>
            <a:off x="2741419" y="6608762"/>
            <a:ext cx="7036318" cy="2443631"/>
            <a:chOff x="-1" y="0"/>
            <a:chExt cx="7036318" cy="2443631"/>
          </a:xfrm>
        </p:grpSpPr>
        <p:sp>
          <p:nvSpPr>
            <p:cNvPr id="568" name="Google Shape;568;p107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9" name="Google Shape;569;p107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1300"/>
            </a:p>
          </p:txBody>
        </p:sp>
        <p:sp>
          <p:nvSpPr>
            <p:cNvPr id="570" name="Google Shape;570;p107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-US" sz="91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13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2"/>
          <p:cNvSpPr txBox="1"/>
          <p:nvPr>
            <p:ph type="title"/>
          </p:nvPr>
        </p:nvSpPr>
        <p:spPr>
          <a:xfrm>
            <a:off x="1457889" y="5768181"/>
            <a:ext cx="21861965" cy="21796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1800">
                <a:latin typeface="Roboto"/>
                <a:ea typeface="Roboto"/>
                <a:cs typeface="Roboto"/>
                <a:sym typeface="Roboto"/>
              </a:rPr>
              <a:t>What are machines up to?</a:t>
            </a:r>
            <a:endParaRPr sz="1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72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8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would be the grade if I study 4 hours?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08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108"/>
          <p:cNvSpPr/>
          <p:nvPr/>
        </p:nvSpPr>
        <p:spPr>
          <a:xfrm>
            <a:off x="14351000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108"/>
          <p:cNvSpPr txBox="1"/>
          <p:nvPr/>
        </p:nvSpPr>
        <p:spPr>
          <a:xfrm>
            <a:off x="17693592" y="6608762"/>
            <a:ext cx="3427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1300"/>
          </a:p>
        </p:txBody>
      </p:sp>
      <p:sp>
        <p:nvSpPr>
          <p:cNvPr id="579" name="Google Shape;579;p108"/>
          <p:cNvSpPr txBox="1"/>
          <p:nvPr/>
        </p:nvSpPr>
        <p:spPr>
          <a:xfrm>
            <a:off x="3213468" y="8425994"/>
            <a:ext cx="2495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1300"/>
          </a:p>
        </p:txBody>
      </p:sp>
      <p:sp>
        <p:nvSpPr>
          <p:cNvPr id="580" name="Google Shape;580;p108"/>
          <p:cNvSpPr txBox="1"/>
          <p:nvPr/>
        </p:nvSpPr>
        <p:spPr>
          <a:xfrm>
            <a:off x="18340019" y="8425994"/>
            <a:ext cx="2134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1300"/>
          </a:p>
        </p:txBody>
      </p:sp>
      <p:sp>
        <p:nvSpPr>
          <p:cNvPr id="581" name="Google Shape;581;p108"/>
          <p:cNvSpPr txBox="1"/>
          <p:nvPr/>
        </p:nvSpPr>
        <p:spPr>
          <a:xfrm>
            <a:off x="2741420" y="6608762"/>
            <a:ext cx="3439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1300"/>
          </a:p>
        </p:txBody>
      </p:sp>
      <p:pic>
        <p:nvPicPr>
          <p:cNvPr descr="Image" id="582" name="Google Shape;58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0597" y="5099065"/>
            <a:ext cx="4717468" cy="445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9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109"/>
          <p:cNvSpPr/>
          <p:nvPr/>
        </p:nvSpPr>
        <p:spPr>
          <a:xfrm>
            <a:off x="14351000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109"/>
          <p:cNvSpPr txBox="1"/>
          <p:nvPr/>
        </p:nvSpPr>
        <p:spPr>
          <a:xfrm>
            <a:off x="18412525" y="6608762"/>
            <a:ext cx="751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1300"/>
          </a:p>
        </p:txBody>
      </p:sp>
      <p:sp>
        <p:nvSpPr>
          <p:cNvPr id="590" name="Google Shape;590;p109"/>
          <p:cNvSpPr txBox="1"/>
          <p:nvPr/>
        </p:nvSpPr>
        <p:spPr>
          <a:xfrm>
            <a:off x="3110838" y="8425994"/>
            <a:ext cx="3697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1300"/>
          </a:p>
        </p:txBody>
      </p:sp>
      <p:sp>
        <p:nvSpPr>
          <p:cNvPr id="591" name="Google Shape;591;p109"/>
          <p:cNvSpPr txBox="1"/>
          <p:nvPr/>
        </p:nvSpPr>
        <p:spPr>
          <a:xfrm>
            <a:off x="17828748" y="8425994"/>
            <a:ext cx="2134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1300"/>
          </a:p>
        </p:txBody>
      </p:sp>
      <p:pic>
        <p:nvPicPr>
          <p:cNvPr descr="Image" id="592" name="Google Shape;59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732" y="5845175"/>
            <a:ext cx="2551331" cy="2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9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Machine needs lots of training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594" name="Google Shape;59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0597" y="5099065"/>
            <a:ext cx="4717468" cy="445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9" name="Google Shape;59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2159" y="5075253"/>
            <a:ext cx="4717472" cy="44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0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Machine needs lots of training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601" name="Google Shape;60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717" y="5104458"/>
            <a:ext cx="7341942" cy="550645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10"/>
          <p:cNvSpPr/>
          <p:nvPr/>
        </p:nvSpPr>
        <p:spPr>
          <a:xfrm>
            <a:off x="10739077" y="6865498"/>
            <a:ext cx="36600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110"/>
          <p:cNvSpPr txBox="1"/>
          <p:nvPr/>
        </p:nvSpPr>
        <p:spPr>
          <a:xfrm>
            <a:off x="10099064" y="8339133"/>
            <a:ext cx="36600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1300"/>
          </a:p>
        </p:txBody>
      </p:sp>
      <p:sp>
        <p:nvSpPr>
          <p:cNvPr id="604" name="Google Shape;604;p110"/>
          <p:cNvSpPr txBox="1"/>
          <p:nvPr/>
        </p:nvSpPr>
        <p:spPr>
          <a:xfrm>
            <a:off x="18229823" y="4702175"/>
            <a:ext cx="31584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1300"/>
          </a:p>
        </p:txBody>
      </p:sp>
      <p:sp>
        <p:nvSpPr>
          <p:cNvPr id="605" name="Google Shape;605;p110"/>
          <p:cNvSpPr txBox="1"/>
          <p:nvPr/>
        </p:nvSpPr>
        <p:spPr>
          <a:xfrm>
            <a:off x="3147969" y="10737824"/>
            <a:ext cx="62535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0" name="Google Shape;61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0597" y="5099065"/>
            <a:ext cx="4717468" cy="44504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1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Predict (test) with trained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612" name="Google Shape;612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4967" y="4578413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3" name="Google Shape;613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17717" y="4991100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4" name="Google Shape;61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5217" y="5427662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15" name="Google Shape;61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00342" y="5745162"/>
            <a:ext cx="1693334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11"/>
          <p:cNvSpPr txBox="1"/>
          <p:nvPr/>
        </p:nvSpPr>
        <p:spPr>
          <a:xfrm>
            <a:off x="9389400" y="9549455"/>
            <a:ext cx="56055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2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3110838" y="8425994"/>
            <a:ext cx="3697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1300"/>
          </a:p>
        </p:txBody>
      </p:sp>
      <p:pic>
        <p:nvPicPr>
          <p:cNvPr descr="Image" id="623" name="Google Shape;62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732" y="6048375"/>
            <a:ext cx="2551331" cy="257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4" name="Google Shape;62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0597" y="5099065"/>
            <a:ext cx="4717468" cy="445040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12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Predict (test) with trained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626" name="Google Shape;626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04967" y="4578413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7" name="Google Shape;627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17717" y="4991100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8" name="Google Shape;62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217" y="5427662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29" name="Google Shape;629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00342" y="5745162"/>
            <a:ext cx="1693334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2"/>
          <p:cNvSpPr txBox="1"/>
          <p:nvPr/>
        </p:nvSpPr>
        <p:spPr>
          <a:xfrm>
            <a:off x="9389400" y="9549455"/>
            <a:ext cx="56055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1300"/>
          </a:p>
        </p:txBody>
      </p:sp>
      <p:sp>
        <p:nvSpPr>
          <p:cNvPr id="631" name="Google Shape;631;p112"/>
          <p:cNvSpPr txBox="1"/>
          <p:nvPr/>
        </p:nvSpPr>
        <p:spPr>
          <a:xfrm>
            <a:off x="2371086" y="9466537"/>
            <a:ext cx="48072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6865937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14351000" y="6699250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113"/>
          <p:cNvSpPr txBox="1"/>
          <p:nvPr/>
        </p:nvSpPr>
        <p:spPr>
          <a:xfrm>
            <a:off x="18412525" y="6608762"/>
            <a:ext cx="751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1300"/>
          </a:p>
        </p:txBody>
      </p:sp>
      <p:sp>
        <p:nvSpPr>
          <p:cNvPr id="639" name="Google Shape;639;p113"/>
          <p:cNvSpPr txBox="1"/>
          <p:nvPr/>
        </p:nvSpPr>
        <p:spPr>
          <a:xfrm>
            <a:off x="3110838" y="8425994"/>
            <a:ext cx="3697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1300"/>
          </a:p>
        </p:txBody>
      </p:sp>
      <p:sp>
        <p:nvSpPr>
          <p:cNvPr id="640" name="Google Shape;640;p113"/>
          <p:cNvSpPr txBox="1"/>
          <p:nvPr/>
        </p:nvSpPr>
        <p:spPr>
          <a:xfrm>
            <a:off x="17828748" y="8425994"/>
            <a:ext cx="2134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1300"/>
          </a:p>
        </p:txBody>
      </p:sp>
      <p:pic>
        <p:nvPicPr>
          <p:cNvPr descr="Image" id="641" name="Google Shape;64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732" y="6048375"/>
            <a:ext cx="2551331" cy="257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2" name="Google Shape;642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0597" y="5099065"/>
            <a:ext cx="4717468" cy="44504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3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Predict (test) with trained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" id="644" name="Google Shape;644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04967" y="4578413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5" name="Google Shape;645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17717" y="4991100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6" name="Google Shape;646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35217" y="5427662"/>
            <a:ext cx="1693334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47" name="Google Shape;647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00342" y="5745162"/>
            <a:ext cx="1693334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13"/>
          <p:cNvSpPr txBox="1"/>
          <p:nvPr/>
        </p:nvSpPr>
        <p:spPr>
          <a:xfrm>
            <a:off x="9389400" y="9549455"/>
            <a:ext cx="56055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1300"/>
          </a:p>
        </p:txBody>
      </p:sp>
      <p:sp>
        <p:nvSpPr>
          <p:cNvPr id="649" name="Google Shape;649;p113"/>
          <p:cNvSpPr txBox="1"/>
          <p:nvPr/>
        </p:nvSpPr>
        <p:spPr>
          <a:xfrm>
            <a:off x="2371086" y="9466537"/>
            <a:ext cx="48072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8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1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4"/>
          <p:cNvSpPr txBox="1"/>
          <p:nvPr>
            <p:ph type="title"/>
          </p:nvPr>
        </p:nvSpPr>
        <p:spPr>
          <a:xfrm>
            <a:off x="1151000" y="1383902"/>
            <a:ext cx="2208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600" lIns="53600" spcFirstLastPara="1" rIns="53600" wrap="square" tIns="53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-US" sz="9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i="1" lang="en-US" sz="8000" u="none" cap="none" strike="noStrike">
                <a:solidFill>
                  <a:srgbClr val="004C7F"/>
                </a:solidFill>
                <a:latin typeface="Roboto"/>
                <a:ea typeface="Roboto"/>
                <a:cs typeface="Roboto"/>
                <a:sym typeface="Roboto"/>
              </a:rPr>
              <a:t>What would be the grade if I study 4 hours?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114"/>
          <p:cNvSpPr/>
          <p:nvPr/>
        </p:nvSpPr>
        <p:spPr>
          <a:xfrm>
            <a:off x="7079118" y="5913437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114"/>
          <p:cNvSpPr/>
          <p:nvPr/>
        </p:nvSpPr>
        <p:spPr>
          <a:xfrm>
            <a:off x="14564180" y="5913437"/>
            <a:ext cx="2912100" cy="12696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114"/>
          <p:cNvSpPr txBox="1"/>
          <p:nvPr/>
        </p:nvSpPr>
        <p:spPr>
          <a:xfrm>
            <a:off x="17906773" y="5822949"/>
            <a:ext cx="3427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1300"/>
          </a:p>
        </p:txBody>
      </p:sp>
      <p:sp>
        <p:nvSpPr>
          <p:cNvPr id="658" name="Google Shape;658;p114"/>
          <p:cNvSpPr txBox="1"/>
          <p:nvPr/>
        </p:nvSpPr>
        <p:spPr>
          <a:xfrm>
            <a:off x="9621379" y="10636426"/>
            <a:ext cx="3375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1300"/>
          </a:p>
        </p:txBody>
      </p:sp>
      <p:sp>
        <p:nvSpPr>
          <p:cNvPr id="659" name="Google Shape;659;p114"/>
          <p:cNvSpPr txBox="1"/>
          <p:nvPr/>
        </p:nvSpPr>
        <p:spPr>
          <a:xfrm>
            <a:off x="18553198" y="7640181"/>
            <a:ext cx="2134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1300"/>
          </a:p>
        </p:txBody>
      </p:sp>
      <p:sp>
        <p:nvSpPr>
          <p:cNvPr id="660" name="Google Shape;660;p114"/>
          <p:cNvSpPr txBox="1"/>
          <p:nvPr/>
        </p:nvSpPr>
        <p:spPr>
          <a:xfrm>
            <a:off x="2954601" y="5822949"/>
            <a:ext cx="34392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-US" sz="91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1300"/>
          </a:p>
        </p:txBody>
      </p:sp>
      <p:pic>
        <p:nvPicPr>
          <p:cNvPr descr="Image" id="661" name="Google Shape;6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3778" y="4313253"/>
            <a:ext cx="4717468" cy="445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2" name="Google Shape;662;p114"/>
          <p:cNvGraphicFramePr/>
          <p:nvPr/>
        </p:nvGraphicFramePr>
        <p:xfrm>
          <a:off x="3012275" y="913130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{4D1E8407-2488-44F8-B309-16813D00A4D9}</a:tableStyleId>
              </a:tblPr>
              <a:tblGrid>
                <a:gridCol w="3034725"/>
                <a:gridCol w="3034725"/>
              </a:tblGrid>
              <a:tr h="727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1300"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1300"/>
                    </a:p>
                  </a:txBody>
                  <a:tcPr marT="50800" marB="50800" marR="50800" marL="50800" anchor="ctr"/>
                </a:tc>
              </a:tr>
              <a:tr h="727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1300"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/>
                        <a:t>2</a:t>
                      </a:r>
                      <a:endParaRPr sz="1300"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27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300"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/>
                        <a:t>4</a:t>
                      </a:r>
                      <a:endParaRPr sz="1300"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27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1300"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/>
                        <a:t>6</a:t>
                      </a:r>
                      <a:endParaRPr sz="1300"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27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1300"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-US" sz="2900" u="none" cap="none" strike="noStrike"/>
                        <a:t>?</a:t>
                      </a:r>
                      <a:endParaRPr sz="1300"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3" name="Google Shape;663;p114"/>
          <p:cNvSpPr txBox="1"/>
          <p:nvPr/>
        </p:nvSpPr>
        <p:spPr>
          <a:xfrm>
            <a:off x="9692016" y="12053431"/>
            <a:ext cx="2631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1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000" y="1116733"/>
            <a:ext cx="12558130" cy="1148253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15"/>
          <p:cNvSpPr txBox="1"/>
          <p:nvPr/>
        </p:nvSpPr>
        <p:spPr>
          <a:xfrm>
            <a:off x="12423667" y="12903200"/>
            <a:ext cx="16131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-US" sz="27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27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670" name="Google Shape;670;p115"/>
          <p:cNvSpPr txBox="1"/>
          <p:nvPr>
            <p:ph type="title"/>
          </p:nvPr>
        </p:nvSpPr>
        <p:spPr>
          <a:xfrm>
            <a:off x="831200" y="3739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8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765" y="2043200"/>
            <a:ext cx="17344463" cy="1102846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16"/>
          <p:cNvSpPr txBox="1"/>
          <p:nvPr>
            <p:ph type="title"/>
          </p:nvPr>
        </p:nvSpPr>
        <p:spPr>
          <a:xfrm>
            <a:off x="831200" y="3739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8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7" name="Google Shape;677;p116"/>
          <p:cNvSpPr txBox="1"/>
          <p:nvPr/>
        </p:nvSpPr>
        <p:spPr>
          <a:xfrm>
            <a:off x="16399067" y="12260267"/>
            <a:ext cx="168105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More demos at </a:t>
            </a:r>
            <a:r>
              <a:rPr lang="en-US" sz="3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-US" sz="3200">
                <a:solidFill>
                  <a:schemeClr val="dk1"/>
                </a:solidFill>
              </a:rPr>
              <a:t> </a:t>
            </a:r>
            <a:endParaRPr sz="3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7"/>
          <p:cNvSpPr txBox="1"/>
          <p:nvPr>
            <p:ph type="title"/>
          </p:nvPr>
        </p:nvSpPr>
        <p:spPr>
          <a:xfrm>
            <a:off x="831200" y="3739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should you care?</a:t>
            </a:r>
            <a:endParaRPr sz="9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3" name="Google Shape;68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33" y="2682576"/>
            <a:ext cx="7712550" cy="105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7"/>
          <p:cNvSpPr txBox="1"/>
          <p:nvPr/>
        </p:nvSpPr>
        <p:spPr>
          <a:xfrm>
            <a:off x="4126350" y="12903200"/>
            <a:ext cx="16131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-US" sz="27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-US" sz="24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7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27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3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604" y="0"/>
            <a:ext cx="19785033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118"/>
          <p:cNvSpPr txBox="1"/>
          <p:nvPr>
            <p:ph idx="1" type="body"/>
          </p:nvPr>
        </p:nvSpPr>
        <p:spPr>
          <a:xfrm>
            <a:off x="4290760" y="3624232"/>
            <a:ext cx="15802500" cy="85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8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Limitations of explicit 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Spam filter: many rules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Automatic driving: too many rules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learning: "Field of study that gives computers the ability to learn without being explicitly programmed” Arthur Samuel (1959)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9"/>
          <p:cNvSpPr txBox="1"/>
          <p:nvPr>
            <p:ph type="title"/>
          </p:nvPr>
        </p:nvSpPr>
        <p:spPr>
          <a:xfrm>
            <a:off x="4014428" y="357187"/>
            <a:ext cx="16355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Supervised/Unsupervised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119"/>
          <p:cNvSpPr txBox="1"/>
          <p:nvPr>
            <p:ph idx="1" type="body"/>
          </p:nvPr>
        </p:nvSpPr>
        <p:spPr>
          <a:xfrm>
            <a:off x="4014428" y="3893342"/>
            <a:ext cx="16355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8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learning: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with labeled examples - training 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Unsupervised learning: un-labeled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 news grouping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Word clustering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0"/>
          <p:cNvSpPr txBox="1"/>
          <p:nvPr>
            <p:ph type="title"/>
          </p:nvPr>
        </p:nvSpPr>
        <p:spPr>
          <a:xfrm>
            <a:off x="4833937" y="-535781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2" name="Google Shape;70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0" y="3482578"/>
            <a:ext cx="16197101" cy="743973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20"/>
          <p:cNvSpPr/>
          <p:nvPr/>
        </p:nvSpPr>
        <p:spPr>
          <a:xfrm>
            <a:off x="5091428" y="2351483"/>
            <a:ext cx="142011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Helvetica Neue"/>
              <a:buNone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example training set for four visual categories.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120"/>
          <p:cNvSpPr/>
          <p:nvPr/>
        </p:nvSpPr>
        <p:spPr>
          <a:xfrm>
            <a:off x="11392639" y="12777078"/>
            <a:ext cx="92868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http://cs231n.github.io/classificatio/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1"/>
          <p:cNvSpPr txBox="1"/>
          <p:nvPr>
            <p:ph type="title"/>
          </p:nvPr>
        </p:nvSpPr>
        <p:spPr>
          <a:xfrm>
            <a:off x="4014428" y="357187"/>
            <a:ext cx="16355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Supervised/Unsupervised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121"/>
          <p:cNvSpPr txBox="1"/>
          <p:nvPr>
            <p:ph idx="1" type="body"/>
          </p:nvPr>
        </p:nvSpPr>
        <p:spPr>
          <a:xfrm>
            <a:off x="4014428" y="3893342"/>
            <a:ext cx="16355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8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6D6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D6D6D6"/>
                </a:solidFill>
                <a:latin typeface="Roboto"/>
                <a:ea typeface="Roboto"/>
                <a:cs typeface="Roboto"/>
                <a:sym typeface="Roboto"/>
              </a:rPr>
              <a:t>Supervised learning: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D6D6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D6D6D6"/>
                </a:solidFill>
                <a:latin typeface="Roboto"/>
                <a:ea typeface="Roboto"/>
                <a:cs typeface="Roboto"/>
                <a:sym typeface="Roboto"/>
              </a:rPr>
              <a:t>learning with labeled examples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Unsupervised learning: un-labeled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 news grouping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 clustering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2"/>
          <p:cNvSpPr txBox="1"/>
          <p:nvPr>
            <p:ph idx="1" type="body"/>
          </p:nvPr>
        </p:nvSpPr>
        <p:spPr>
          <a:xfrm>
            <a:off x="4228880" y="2857500"/>
            <a:ext cx="15926100" cy="86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8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common problem type in 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</a:pPr>
            <a:r>
              <a:rPr b="1"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labeling:</a:t>
            </a: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learning from tagged images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</a:pPr>
            <a:r>
              <a:rPr b="1"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Email spam filter</a:t>
            </a: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learning from labeled (spam or ham) email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</a:pPr>
            <a:r>
              <a:rPr b="1"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Predicting exam score</a:t>
            </a: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learning from previous exam score and time spent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supervised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123"/>
          <p:cNvSpPr txBox="1"/>
          <p:nvPr>
            <p:ph idx="1" type="body"/>
          </p:nvPr>
        </p:nvSpPr>
        <p:spPr>
          <a:xfrm>
            <a:off x="4228880" y="2857500"/>
            <a:ext cx="16902000" cy="86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8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None/>
            </a:pPr>
            <a:r>
              <a:t/>
            </a:r>
            <a:endParaRPr i="0" sz="5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Predicting final exam score based on time spent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Pass/non-pass based on time spent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711198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Roboto"/>
              <a:buChar char="•"/>
            </a:pPr>
            <a:r>
              <a:rPr i="0" lang="en-US" sz="5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Letter grade (A, B, C, E and F) based on time spent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82082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Roboto"/>
              <a:buChar char="-"/>
            </a:pPr>
            <a:r>
              <a:rPr i="0" lang="en-US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multi-label 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Predicting final exam score based on time spent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8" name="Google Shape;728;p124"/>
          <p:cNvGraphicFramePr/>
          <p:nvPr/>
        </p:nvGraphicFramePr>
        <p:xfrm>
          <a:off x="9311582" y="5163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{B4D7F35D-DAFD-4AB1-AD4D-51D0889DB0CA}</a:tableStyleId>
              </a:tblPr>
              <a:tblGrid>
                <a:gridCol w="2883000"/>
                <a:gridCol w="2883000"/>
              </a:tblGrid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x (hours)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y (score)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90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9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80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50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30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5"/>
          <p:cNvSpPr txBox="1"/>
          <p:nvPr>
            <p:ph type="title"/>
          </p:nvPr>
        </p:nvSpPr>
        <p:spPr>
          <a:xfrm>
            <a:off x="3845253" y="357187"/>
            <a:ext cx="16693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Pass/non-pass based on time spent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34" name="Google Shape;734;p125"/>
          <p:cNvGraphicFramePr/>
          <p:nvPr/>
        </p:nvGraphicFramePr>
        <p:xfrm>
          <a:off x="9311582" y="5163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{B4D7F35D-DAFD-4AB1-AD4D-51D0889DB0CA}</a:tableStyleId>
              </a:tblPr>
              <a:tblGrid>
                <a:gridCol w="2883000"/>
                <a:gridCol w="2883000"/>
              </a:tblGrid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x (hours)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y (pass/fail)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P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9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P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F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F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Gill Sans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i="0" lang="en-US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rade (A, B, …) based on time spent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40" name="Google Shape;740;p126"/>
          <p:cNvGraphicFramePr/>
          <p:nvPr/>
        </p:nvGraphicFramePr>
        <p:xfrm>
          <a:off x="9311582" y="5163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{B4D7F35D-DAFD-4AB1-AD4D-51D0889DB0CA}</a:tableStyleId>
              </a:tblPr>
              <a:tblGrid>
                <a:gridCol w="2883000"/>
                <a:gridCol w="2883000"/>
              </a:tblGrid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x (hours)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y (grade)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10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9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B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252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3600" u="none" cap="none" strike="noStrike"/>
                        <a:t>F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learn some Python!!!</a:t>
            </a:r>
            <a:endParaRPr/>
          </a:p>
        </p:txBody>
      </p:sp>
      <p:sp>
        <p:nvSpPr>
          <p:cNvPr id="746" name="Google Shape;746;p127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7" name="Google Shape;74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875" y="4516425"/>
            <a:ext cx="7320250" cy="7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jpeg" id="303" name="Google Shape;30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4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300" y="-60625"/>
            <a:ext cx="24672599" cy="138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6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6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From scratch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phaGo Zero is the latest version of the DeepMind AlphaGo computer program. Starting from a blank slate and without human input, AlphaGo Zero trained itself to achieve superhuman performance. AlphaGo Zero defeated the previous version by 100 games to 0.&#10;&#10;Credits:&#10;DeepMind&#10;Mastering the game of Go without human knowledge&#10;David Silver, Julian Schrittwieser, Karen Simonyan, Ioannis Antonoglou, Aja Huang, Arthur Guez,&#10;Thomas Hubert, Lucas Baker, Matthew Lai, Adrian Bolton, Yutian Chen, Timothy Lillicrap, Fan Hui, Laurent Sifre, George van den Driessche, Thore Graepel &amp; Demis Hassabis&#10;Nature 10.1038/nature24270" id="317" name="Google Shape;317;p76" title="AlphaGo Zero - World’s best Go play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00" y="2146213"/>
            <a:ext cx="14303450" cy="1072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7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7"/>
          <p:cNvSpPr txBox="1"/>
          <p:nvPr/>
        </p:nvSpPr>
        <p:spPr>
          <a:xfrm>
            <a:off x="5272025" y="363750"/>
            <a:ext cx="138222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"/>
                <a:ea typeface="Roboto"/>
                <a:cs typeface="Roboto"/>
                <a:sym typeface="Roboto"/>
              </a:rPr>
              <a:t>Stockfish crushed!?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0 years after Deep Blue, AlphaZero revolutionises chess! http://bit.ly/chess24AlphaZero #chess #c24live #MachineLearning #AI&#10;&#10;► Become a Premium member to get access to everything chess24 has to offer: http://chess24.com/premium&#10;&#10;► Watch live and on-demand shows: https://chess24.com/en/live/video/&#10;&#10;► Follow top tournaments with our state-of-the-art broadcast system: https://chess24.com/en/watch/live-tournaments &#10;&#10;► Play chess in our playzone: https://chess24.com/en/play/chess&#10;&#10;► Improve your chess by learning from grandmasters in interactive videos: https://chess24.com/en/learn/videoseries&#10;&#10;Let’s stay in touch!&#10;&#10;► Subscribe to our channel:  https://www.youtube.com/user/chess24media?sub_confirmation=1&#10;► Like us on Facebook: https://www.facebook.com/c24live/&#10;► Follow us on Twitter: https://twitter.com/chess24com&#10;&#10;chess24 is a chess website for players of all levels. Play against friends, learn the secrets of top grandmasters in video lessons and watch the best chess tournaments live with our state-of-the-art broadcast system. We'll also keep you informed about everything going on in the chess world and much, much more. Come visit us at http://chess24.com !" id="324" name="Google Shape;324;p77" title="AlphaZero beats Stockfis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775" y="2152950"/>
            <a:ext cx="14488700" cy="10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